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50000" autoAdjust="0"/>
  </p:normalViewPr>
  <p:slideViewPr>
    <p:cSldViewPr snapToObjects="1">
      <p:cViewPr varScale="1">
        <p:scale>
          <a:sx n="54" d="100"/>
          <a:sy n="54" d="100"/>
        </p:scale>
        <p:origin x="-2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F07AD-C70A-7842-BDFC-67354D0FEDD4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F4132-1293-5A4A-AC57-38BF217B7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57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0F4132-1293-5A4A-AC57-38BF217B73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01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5734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87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50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59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937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21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258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34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5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879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186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682EA-D88E-A442-B4C8-C31DBF214938}" type="datetimeFigureOut">
              <a:rPr lang="en-US" smtClean="0"/>
              <a:pPr/>
              <a:t>3/14/2017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6C8984B-C0BD-B347-A530-39609BABE0CF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252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301" y="404664"/>
            <a:ext cx="8092440" cy="3566160"/>
          </a:xfrm>
        </p:spPr>
        <p:txBody>
          <a:bodyPr>
            <a:normAutofit/>
          </a:bodyPr>
          <a:lstStyle/>
          <a:p>
            <a:r>
              <a:rPr lang="en-GB" sz="5400" dirty="0" err="1" smtClean="0"/>
              <a:t>Brexit</a:t>
            </a:r>
            <a:r>
              <a:rPr lang="en-GB" sz="5400" dirty="0" smtClean="0"/>
              <a:t>, Exploitation and Modern Slavery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4772744"/>
            <a:ext cx="8663880" cy="1752600"/>
          </a:xfrm>
        </p:spPr>
        <p:txBody>
          <a:bodyPr/>
          <a:lstStyle/>
          <a:p>
            <a:r>
              <a:rPr lang="en-US" dirty="0" smtClean="0"/>
              <a:t>March 15, 2017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GB" sz="2000" dirty="0" smtClean="0"/>
              <a:t>Dr Alex Balch</a:t>
            </a:r>
            <a:endParaRPr lang="en-GB" dirty="0"/>
          </a:p>
        </p:txBody>
      </p:sp>
      <p:pic>
        <p:nvPicPr>
          <p:cNvPr id="5" name="Picture 4" descr="University_of_Liverpool_logo_200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5013176"/>
            <a:ext cx="3581400" cy="90077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Forced Labour in the UK: </a:t>
            </a:r>
            <a:br>
              <a:rPr lang="en-GB" dirty="0" smtClean="0"/>
            </a:br>
            <a:r>
              <a:rPr lang="en-GB" dirty="0" smtClean="0"/>
              <a:t>the Evidence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Research: NGO/academic, e.g. TUC, JRF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Government estimates on  ‘modern slavery’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Police operations – national/force-level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GLA records/prosecutions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MAC report (2014) on migrants in low-skilled work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Episodic</a:t>
            </a:r>
            <a:r>
              <a:rPr lang="en-GB" sz="2400" dirty="0"/>
              <a:t>, anecdotal but </a:t>
            </a:r>
            <a:r>
              <a:rPr lang="en-GB" sz="2400" dirty="0" smtClean="0"/>
              <a:t>persuasive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Seek and you will find…</a:t>
            </a:r>
            <a:endParaRPr lang="en-GB" sz="2400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337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Policy Linkage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UK labour market characteristics and </a:t>
            </a:r>
            <a:r>
              <a:rPr lang="en-GB" sz="2400" dirty="0" err="1" smtClean="0"/>
              <a:t>govt</a:t>
            </a:r>
            <a:r>
              <a:rPr lang="en-GB" sz="2400" dirty="0" smtClean="0"/>
              <a:t> policy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Macro-economics and sovereignty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Britain and human rights, human wrongs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Explaining forced labour and efforts to tackle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Normal pathology, or pathological normalcy?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Neoliberalism, globalisation, organised criminality?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State identity – anti-slavery, immigration</a:t>
            </a:r>
            <a:r>
              <a:rPr lang="en-GB" sz="2200" dirty="0"/>
              <a:t> </a:t>
            </a:r>
            <a:r>
              <a:rPr lang="en-GB" sz="2200" dirty="0" smtClean="0"/>
              <a:t>and red tape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Bringing back control?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2395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Political Strategy, Coherence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Modern Slavery Act 2015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Immigration Act 2016 (Part One)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New offences, new powers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Competing/conflicting/combining?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Illegal working, non-prosecution of victims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The rise of the rapporteur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Entrepreneurialism and independence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A more, or less, ‘European’ approach? 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038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Constructing the ‘unfree’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Carter (2000) </a:t>
            </a:r>
            <a:r>
              <a:rPr lang="en-GB" sz="2400" dirty="0" smtClean="0"/>
              <a:t>- racist </a:t>
            </a:r>
            <a:r>
              <a:rPr lang="en-GB" sz="2400" dirty="0"/>
              <a:t>immigration legislation of the 1960s created vulnerability, </a:t>
            </a:r>
            <a:r>
              <a:rPr lang="en-GB" sz="2400" dirty="0" smtClean="0"/>
              <a:t>combining </a:t>
            </a:r>
            <a:r>
              <a:rPr lang="en-GB" sz="2400" dirty="0"/>
              <a:t>with market </a:t>
            </a:r>
            <a:r>
              <a:rPr lang="en-GB" sz="2400" dirty="0" smtClean="0"/>
              <a:t>forces and: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“Effectively constituting black workers as a form of unfree wage labour” (Carter 2000: 133)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Conflict and compromise over intra-EU mobility </a:t>
            </a:r>
            <a:r>
              <a:rPr lang="en-GB" sz="2400" dirty="0" smtClean="0"/>
              <a:t>creating socio-economic </a:t>
            </a:r>
            <a:r>
              <a:rPr lang="en-GB" sz="2400" dirty="0" err="1"/>
              <a:t>denizenship</a:t>
            </a:r>
            <a:r>
              <a:rPr lang="en-GB" sz="2400" dirty="0"/>
              <a:t> for mobile European </a:t>
            </a:r>
            <a:r>
              <a:rPr lang="en-GB" sz="2400" dirty="0" smtClean="0"/>
              <a:t>citizens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Grand narratives - solidarity vs hospitality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Difficulties </a:t>
            </a:r>
            <a:r>
              <a:rPr lang="en-GB" sz="2400" dirty="0" smtClean="0"/>
              <a:t>of re-regulation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Assessing the risk </a:t>
            </a:r>
            <a:r>
              <a:rPr lang="en-GB" sz="2400" dirty="0" smtClean="0"/>
              <a:t>of ‘no deal</a:t>
            </a:r>
            <a:r>
              <a:rPr lang="en-GB" sz="2400" dirty="0"/>
              <a:t>’ </a:t>
            </a:r>
            <a:r>
              <a:rPr lang="en-GB" sz="2400" dirty="0" smtClean="0"/>
              <a:t>– really a cliff-edge?</a:t>
            </a:r>
            <a:endParaRPr lang="en-GB" sz="2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457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Opportunities, Risks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Windows and policy change</a:t>
            </a:r>
          </a:p>
          <a:p>
            <a:r>
              <a:rPr lang="en-GB" sz="2400" dirty="0" smtClean="0"/>
              <a:t>Populist </a:t>
            </a:r>
            <a:r>
              <a:rPr lang="en-GB" sz="2400" dirty="0" smtClean="0"/>
              <a:t>politics and the illusion of moral certainty</a:t>
            </a:r>
            <a:endParaRPr lang="en-GB" sz="2400" dirty="0" smtClean="0"/>
          </a:p>
          <a:p>
            <a:r>
              <a:rPr lang="en-GB" sz="2400" dirty="0" smtClean="0"/>
              <a:t>Exploitation </a:t>
            </a:r>
            <a:r>
              <a:rPr lang="en-GB" sz="2400" dirty="0" smtClean="0"/>
              <a:t>creep (Chuang 2014)</a:t>
            </a:r>
          </a:p>
          <a:p>
            <a:r>
              <a:rPr lang="en-GB" sz="2400" dirty="0" smtClean="0"/>
              <a:t>The chill factor (US evidence, Byron Burgers)</a:t>
            </a:r>
          </a:p>
          <a:p>
            <a:r>
              <a:rPr lang="en-GB" sz="2400" dirty="0" smtClean="0"/>
              <a:t>The big ‘EASI’ – institutional dynamics and LM enforcement</a:t>
            </a:r>
          </a:p>
          <a:p>
            <a:endParaRPr lang="en-GB" sz="2400" dirty="0" smtClean="0"/>
          </a:p>
          <a:p>
            <a:r>
              <a:rPr lang="en-GB" sz="2400" dirty="0" smtClean="0"/>
              <a:t>Conclusion - forced </a:t>
            </a:r>
            <a:r>
              <a:rPr lang="en-GB" sz="2400" dirty="0" smtClean="0"/>
              <a:t>labour </a:t>
            </a:r>
            <a:r>
              <a:rPr lang="en-GB" sz="2400" dirty="0" smtClean="0"/>
              <a:t>as an </a:t>
            </a:r>
            <a:r>
              <a:rPr lang="en-GB" sz="2400" dirty="0" smtClean="0"/>
              <a:t>inevitable consequence of the fusion of immigration </a:t>
            </a:r>
            <a:r>
              <a:rPr lang="en-GB" sz="2400" dirty="0" smtClean="0"/>
              <a:t>and labour </a:t>
            </a:r>
            <a:r>
              <a:rPr lang="en-GB" sz="2400" dirty="0" smtClean="0"/>
              <a:t>market enforcement?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04083025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666</TotalTime>
  <Words>303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Brexit, Exploitation and Modern Slavery</vt:lpstr>
      <vt:lpstr>Forced Labour in the UK:  the Evidence </vt:lpstr>
      <vt:lpstr>Policy Linkage</vt:lpstr>
      <vt:lpstr>Political Strategy, Coherence</vt:lpstr>
      <vt:lpstr>Constructing the ‘unfree’</vt:lpstr>
      <vt:lpstr>Opportunities, Risks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to what?</dc:title>
  <dc:creator>Alex Balch</dc:creator>
  <cp:lastModifiedBy>Balch, Alex</cp:lastModifiedBy>
  <cp:revision>75</cp:revision>
  <dcterms:created xsi:type="dcterms:W3CDTF">2013-05-18T16:40:35Z</dcterms:created>
  <dcterms:modified xsi:type="dcterms:W3CDTF">2017-03-14T14:08:01Z</dcterms:modified>
</cp:coreProperties>
</file>